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77" r:id="rId2"/>
    <p:sldId id="279" r:id="rId3"/>
    <p:sldId id="323" r:id="rId4"/>
    <p:sldId id="325" r:id="rId5"/>
    <p:sldId id="324" r:id="rId6"/>
    <p:sldId id="326" r:id="rId7"/>
    <p:sldId id="327" r:id="rId8"/>
    <p:sldId id="328" r:id="rId9"/>
    <p:sldId id="329" r:id="rId10"/>
    <p:sldId id="330" r:id="rId11"/>
    <p:sldId id="331" r:id="rId12"/>
    <p:sldId id="332" r:id="rId13"/>
    <p:sldId id="333" r:id="rId14"/>
    <p:sldId id="334" r:id="rId15"/>
    <p:sldId id="28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57F41039-950C-4DEF-A87D-47BD05F4E97B}">
          <p14:sldIdLst>
            <p14:sldId id="277"/>
            <p14:sldId id="279"/>
            <p14:sldId id="323"/>
            <p14:sldId id="325"/>
            <p14:sldId id="324"/>
            <p14:sldId id="326"/>
            <p14:sldId id="327"/>
            <p14:sldId id="328"/>
            <p14:sldId id="329"/>
            <p14:sldId id="330"/>
            <p14:sldId id="331"/>
            <p14:sldId id="332"/>
            <p14:sldId id="333"/>
            <p14:sldId id="334"/>
            <p14:sldId id="2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D2FE"/>
    <a:srgbClr val="FFEFFF"/>
    <a:srgbClr val="FFFBFF"/>
    <a:srgbClr val="A953FF"/>
    <a:srgbClr val="6600CC"/>
    <a:srgbClr val="EFCEFE"/>
    <a:srgbClr val="E0C1FF"/>
    <a:srgbClr val="600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6" d="100"/>
          <a:sy n="76" d="100"/>
        </p:scale>
        <p:origin x="188" y="60"/>
      </p:cViewPr>
      <p:guideLst/>
    </p:cSldViewPr>
  </p:slideViewPr>
  <p:notesTextViewPr>
    <p:cViewPr>
      <p:scale>
        <a:sx n="1" d="1"/>
        <a:sy n="1" d="1"/>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B5278-C0F6-49AE-AE44-DCFFFFA117AF}" type="datetimeFigureOut">
              <a:rPr lang="en-MY" smtClean="0"/>
              <a:t>2/6/2022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76E69-A8B0-4A3F-9C29-ED335E9E8776}" type="slidenum">
              <a:rPr lang="en-MY" smtClean="0"/>
              <a:t>‹#›</a:t>
            </a:fld>
            <a:endParaRPr lang="en-MY"/>
          </a:p>
        </p:txBody>
      </p:sp>
    </p:spTree>
    <p:extLst>
      <p:ext uri="{BB962C8B-B14F-4D97-AF65-F5344CB8AC3E}">
        <p14:creationId xmlns:p14="http://schemas.microsoft.com/office/powerpoint/2010/main" val="4270408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4079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7708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835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26107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352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93244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1432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411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5538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036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4549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CA1A35-D7C6-4BE8-9291-7DACF2BCED02}" type="datetimeFigureOut">
              <a:rPr lang="en-MY" smtClean="0"/>
              <a:t>2/6/2022</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18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CA1A35-D7C6-4BE8-9291-7DACF2BCED02}" type="datetimeFigureOut">
              <a:rPr lang="en-MY" smtClean="0"/>
              <a:t>2/6/2022</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100716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A1A35-D7C6-4BE8-9291-7DACF2BCED02}" type="datetimeFigureOut">
              <a:rPr lang="en-MY" smtClean="0"/>
              <a:t>2/6/2022</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0945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6041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99393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CA1A35-D7C6-4BE8-9291-7DACF2BCED02}" type="datetimeFigureOut">
              <a:rPr lang="en-MY" smtClean="0"/>
              <a:t>2/6/2022</a:t>
            </a:fld>
            <a:endParaRPr lang="en-M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120495-3E74-4589-909C-F5D9E1606AAD}" type="slidenum">
              <a:rPr lang="en-MY" smtClean="0"/>
              <a:t>‹#›</a:t>
            </a:fld>
            <a:endParaRPr lang="en-MY"/>
          </a:p>
        </p:txBody>
      </p:sp>
    </p:spTree>
    <p:extLst>
      <p:ext uri="{BB962C8B-B14F-4D97-AF65-F5344CB8AC3E}">
        <p14:creationId xmlns:p14="http://schemas.microsoft.com/office/powerpoint/2010/main" val="750301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3B89B1-1B8D-43DA-9125-8454C3E046F2}"/>
              </a:ext>
            </a:extLst>
          </p:cNvPr>
          <p:cNvSpPr/>
          <p:nvPr/>
        </p:nvSpPr>
        <p:spPr>
          <a:xfrm>
            <a:off x="0" y="2405108"/>
            <a:ext cx="8702566" cy="158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1" name="Picture 10">
            <a:extLst>
              <a:ext uri="{FF2B5EF4-FFF2-40B4-BE49-F238E27FC236}">
                <a16:creationId xmlns:a16="http://schemas.microsoft.com/office/drawing/2014/main" id="{696135B7-A8C1-435B-B921-D6392321F608}"/>
              </a:ext>
            </a:extLst>
          </p:cNvPr>
          <p:cNvPicPr>
            <a:picLocks noChangeAspect="1"/>
          </p:cNvPicPr>
          <p:nvPr/>
        </p:nvPicPr>
        <p:blipFill>
          <a:blip r:embed="rId2"/>
          <a:stretch>
            <a:fillRect/>
          </a:stretch>
        </p:blipFill>
        <p:spPr>
          <a:xfrm>
            <a:off x="8158676" y="1186841"/>
            <a:ext cx="3593763" cy="5235821"/>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22CCA42-87C0-41CD-BDCE-AC4EA55EB621}"/>
              </a:ext>
            </a:extLst>
          </p:cNvPr>
          <p:cNvSpPr txBox="1"/>
          <p:nvPr/>
        </p:nvSpPr>
        <p:spPr>
          <a:xfrm>
            <a:off x="152497" y="435338"/>
            <a:ext cx="8211312" cy="19697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Training of Core Trainers CPG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Management of Dementia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(Third Edition)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10B719F-FD77-48C4-A979-B285648BEB53}"/>
              </a:ext>
            </a:extLst>
          </p:cNvPr>
          <p:cNvSpPr txBox="1"/>
          <p:nvPr/>
        </p:nvSpPr>
        <p:spPr>
          <a:xfrm>
            <a:off x="308000" y="2918501"/>
            <a:ext cx="72719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2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CAREGIVER SUPPORT</a:t>
            </a:r>
          </a:p>
        </p:txBody>
      </p:sp>
      <p:sp>
        <p:nvSpPr>
          <p:cNvPr id="15" name="Rectangle 6">
            <a:extLst>
              <a:ext uri="{FF2B5EF4-FFF2-40B4-BE49-F238E27FC236}">
                <a16:creationId xmlns:a16="http://schemas.microsoft.com/office/drawing/2014/main" id="{3E7F4AA0-8897-4A6B-B81C-B68BB1221989}"/>
              </a:ext>
            </a:extLst>
          </p:cNvPr>
          <p:cNvSpPr>
            <a:spLocks noChangeArrowheads="1"/>
          </p:cNvSpPr>
          <p:nvPr/>
        </p:nvSpPr>
        <p:spPr bwMode="auto">
          <a:xfrm>
            <a:off x="439561" y="4355250"/>
            <a:ext cx="68617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Ms. Rosita Abd Rahman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Occupational Therapist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a:t>
            </a:r>
            <a:r>
              <a:rPr kumimoji="0" lang="en-US" altLang="en-US" sz="180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Tuanku</a:t>
            </a: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80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Ja’afar</a:t>
            </a:r>
            <a:r>
              <a:rPr kumimoji="0" lang="en-US" altLang="en-US" sz="18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Negeri Sembilan</a:t>
            </a:r>
          </a:p>
        </p:txBody>
      </p:sp>
    </p:spTree>
    <p:extLst>
      <p:ext uri="{BB962C8B-B14F-4D97-AF65-F5344CB8AC3E}">
        <p14:creationId xmlns:p14="http://schemas.microsoft.com/office/powerpoint/2010/main" val="414659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870094" cy="1320800"/>
          </a:xfrm>
        </p:spPr>
        <p:txBody>
          <a:bodyPr>
            <a:normAutofit fontScale="90000"/>
          </a:bodyPr>
          <a:lstStyle/>
          <a:p>
            <a:r>
              <a:rPr lang="en-US" sz="4400" b="1" dirty="0">
                <a:solidFill>
                  <a:schemeClr val="accent1">
                    <a:lumMod val="75000"/>
                  </a:schemeClr>
                </a:solidFill>
                <a:cs typeface="Aharoni" panose="02010803020104030203" pitchFamily="2" charset="-79"/>
              </a:rPr>
              <a:t>C. Spirituality And Religious Support</a:t>
            </a:r>
            <a:endParaRPr lang="en-MY" sz="4400" b="1" dirty="0">
              <a:solidFill>
                <a:schemeClr val="accent1">
                  <a:lumMod val="75000"/>
                </a:schemeClr>
              </a:solidFill>
              <a:cs typeface="Aharoni" panose="02010803020104030203" pitchFamily="2" charset="-79"/>
            </a:endParaRP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29976" y="1437196"/>
            <a:ext cx="8978007" cy="4137972"/>
          </a:xfrm>
        </p:spPr>
        <p:txBody>
          <a:bodyPr>
            <a:normAutofit/>
          </a:bodyPr>
          <a:lstStyle/>
          <a:p>
            <a:pPr algn="just">
              <a:lnSpc>
                <a:spcPct val="110000"/>
              </a:lnSpc>
              <a:spcBef>
                <a:spcPts val="0"/>
              </a:spcBef>
            </a:pPr>
            <a:r>
              <a:rPr lang="en-US" sz="2800" dirty="0">
                <a:latin typeface="Calibri" panose="020F0502020204030204" pitchFamily="34" charset="0"/>
                <a:cs typeface="Calibri" panose="020F0502020204030204" pitchFamily="34" charset="0"/>
              </a:rPr>
              <a:t>Spiritual and religious support may be useful for caregivers to improve their coping strategy and reduce emotional distress.  However, some caregivers might experience negative effect  with this intervention.</a:t>
            </a:r>
            <a:r>
              <a:rPr lang="en-US" sz="2800" baseline="30000" dirty="0">
                <a:latin typeface="Calibri" panose="020F0502020204030204" pitchFamily="34" charset="0"/>
                <a:cs typeface="Calibri" panose="020F0502020204030204" pitchFamily="34" charset="0"/>
              </a:rPr>
              <a:t>125,level II-2</a:t>
            </a:r>
          </a:p>
          <a:p>
            <a:pPr algn="just">
              <a:lnSpc>
                <a:spcPct val="110000"/>
              </a:lnSpc>
              <a:spcBef>
                <a:spcPts val="0"/>
              </a:spcBef>
            </a:pPr>
            <a:endParaRPr lang="en-US" sz="2800" dirty="0">
              <a:latin typeface="Calibri" panose="020F0502020204030204" pitchFamily="34" charset="0"/>
              <a:cs typeface="Calibri" panose="020F0502020204030204" pitchFamily="34" charset="0"/>
            </a:endParaRPr>
          </a:p>
          <a:p>
            <a:pPr algn="just">
              <a:lnSpc>
                <a:spcPct val="110000"/>
              </a:lnSpc>
              <a:spcBef>
                <a:spcPts val="0"/>
              </a:spcBef>
            </a:pPr>
            <a:r>
              <a:rPr lang="en-US" sz="2800" dirty="0">
                <a:latin typeface="Calibri" panose="020F0502020204030204" pitchFamily="34" charset="0"/>
                <a:cs typeface="Calibri" panose="020F0502020204030204" pitchFamily="34" charset="0"/>
              </a:rPr>
              <a:t>Therefore, spiritual and religious support should be individualized according to the caregivers’ preference and acceptance. </a:t>
            </a:r>
            <a:endParaRPr lang="en-US" sz="2600" dirty="0">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1F1FE79F-CBAF-4703-B221-85D4A78A14F3}"/>
              </a:ext>
            </a:extLst>
          </p:cNvPr>
          <p:cNvSpPr txBox="1"/>
          <p:nvPr/>
        </p:nvSpPr>
        <p:spPr>
          <a:xfrm>
            <a:off x="443883" y="6148197"/>
            <a:ext cx="8469297" cy="461665"/>
          </a:xfrm>
          <a:prstGeom prst="rect">
            <a:avLst/>
          </a:prstGeom>
          <a:noFill/>
        </p:spPr>
        <p:txBody>
          <a:bodyPr wrap="square" rtlCol="0">
            <a:spAutoFit/>
          </a:bodyPr>
          <a:lstStyle/>
          <a:p>
            <a:pPr marL="355600" indent="-355600" algn="just"/>
            <a:r>
              <a:rPr lang="en-US" sz="1200" dirty="0">
                <a:latin typeface="Calibri" panose="020F0502020204030204" pitchFamily="34" charset="0"/>
                <a:cs typeface="Calibri" panose="020F0502020204030204" pitchFamily="34" charset="0"/>
              </a:rPr>
              <a:t>125. </a:t>
            </a:r>
            <a:r>
              <a:rPr lang="en-US" sz="1200" dirty="0" err="1">
                <a:latin typeface="Calibri" panose="020F0502020204030204" pitchFamily="34" charset="0"/>
                <a:cs typeface="Calibri" panose="020F0502020204030204" pitchFamily="34" charset="0"/>
              </a:rPr>
              <a:t>Giannouli</a:t>
            </a:r>
            <a:r>
              <a:rPr lang="en-US" sz="1200" dirty="0">
                <a:latin typeface="Calibri" panose="020F0502020204030204" pitchFamily="34" charset="0"/>
                <a:cs typeface="Calibri" panose="020F0502020204030204" pitchFamily="34" charset="0"/>
              </a:rPr>
              <a:t> V, </a:t>
            </a:r>
            <a:r>
              <a:rPr lang="en-US" sz="1200" dirty="0" err="1">
                <a:latin typeface="Calibri" panose="020F0502020204030204" pitchFamily="34" charset="0"/>
                <a:cs typeface="Calibri" panose="020F0502020204030204" pitchFamily="34" charset="0"/>
              </a:rPr>
              <a:t>Giannoulis</a:t>
            </a:r>
            <a:r>
              <a:rPr lang="en-US" sz="1200" dirty="0">
                <a:latin typeface="Calibri" panose="020F0502020204030204" pitchFamily="34" charset="0"/>
                <a:cs typeface="Calibri" panose="020F0502020204030204" pitchFamily="34" charset="0"/>
              </a:rPr>
              <a:t> K. Gazing at Medusa: Alzheimer’s dementia through the lenses of spirituality and religion. Health psychology research. 2020;8(1):8833.</a:t>
            </a:r>
          </a:p>
        </p:txBody>
      </p:sp>
    </p:spTree>
    <p:extLst>
      <p:ext uri="{BB962C8B-B14F-4D97-AF65-F5344CB8AC3E}">
        <p14:creationId xmlns:p14="http://schemas.microsoft.com/office/powerpoint/2010/main" val="965590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870094" cy="1320800"/>
          </a:xfrm>
        </p:spPr>
        <p:txBody>
          <a:bodyPr>
            <a:normAutofit fontScale="90000"/>
          </a:bodyPr>
          <a:lstStyle/>
          <a:p>
            <a:r>
              <a:rPr lang="en-US" sz="4400" b="1" dirty="0">
                <a:solidFill>
                  <a:schemeClr val="accent1">
                    <a:lumMod val="75000"/>
                  </a:schemeClr>
                </a:solidFill>
                <a:cs typeface="Aharoni" panose="02010803020104030203" pitchFamily="2" charset="-79"/>
              </a:rPr>
              <a:t>Our concern with caregivers of PWD….</a:t>
            </a:r>
            <a:endParaRPr lang="en-MY" sz="4400" b="1" dirty="0">
              <a:solidFill>
                <a:schemeClr val="accent1">
                  <a:lumMod val="75000"/>
                </a:schemeClr>
              </a:solidFill>
              <a:cs typeface="Aharoni" panose="02010803020104030203" pitchFamily="2" charset="-79"/>
            </a:endParaRP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443883" y="1803260"/>
            <a:ext cx="8978007" cy="4137972"/>
          </a:xfrm>
        </p:spPr>
        <p:txBody>
          <a:bodyPr>
            <a:normAutofit fontScale="92500" lnSpcReduction="10000"/>
          </a:bodyPr>
          <a:lstStyle/>
          <a:p>
            <a:pPr algn="just">
              <a:lnSpc>
                <a:spcPct val="110000"/>
              </a:lnSpc>
              <a:spcBef>
                <a:spcPts val="0"/>
              </a:spcBef>
            </a:pPr>
            <a:r>
              <a:rPr lang="en-US" sz="2800" dirty="0" err="1">
                <a:latin typeface="Calibri" panose="020F0502020204030204" pitchFamily="34" charset="0"/>
                <a:cs typeface="Calibri" panose="020F0502020204030204" pitchFamily="34" charset="0"/>
              </a:rPr>
              <a:t>Stigmatisation</a:t>
            </a:r>
            <a:r>
              <a:rPr lang="en-US" sz="2800" dirty="0">
                <a:latin typeface="Calibri" panose="020F0502020204030204" pitchFamily="34" charset="0"/>
                <a:cs typeface="Calibri" panose="020F0502020204030204" pitchFamily="34" charset="0"/>
              </a:rPr>
              <a:t>, lack of awareness and perceived lack of credibility of health care workers are among factors that discourage caregivers from reaching out to available services and supports</a:t>
            </a:r>
            <a:r>
              <a:rPr lang="en-US" sz="2800" baseline="30000" dirty="0">
                <a:latin typeface="Calibri" panose="020F0502020204030204" pitchFamily="34" charset="0"/>
                <a:cs typeface="Calibri" panose="020F0502020204030204" pitchFamily="34" charset="0"/>
              </a:rPr>
              <a:t>126, level III</a:t>
            </a:r>
          </a:p>
          <a:p>
            <a:pPr algn="just">
              <a:lnSpc>
                <a:spcPct val="110000"/>
              </a:lnSpc>
              <a:spcBef>
                <a:spcPts val="0"/>
              </a:spcBef>
            </a:pPr>
            <a:r>
              <a:rPr lang="en-US" sz="2800" dirty="0">
                <a:latin typeface="Calibri" panose="020F0502020204030204" pitchFamily="34" charset="0"/>
                <a:cs typeface="Calibri" panose="020F0502020204030204" pitchFamily="34" charset="0"/>
              </a:rPr>
              <a:t>Hence, collaborative efforts should be made by the government and respective stakeholder, including the MOH. Social and Welfare Department and NGOs to provide better support and services for the PWDs in Malaysia.</a:t>
            </a:r>
          </a:p>
          <a:p>
            <a:pPr algn="just">
              <a:lnSpc>
                <a:spcPct val="110000"/>
              </a:lnSpc>
              <a:spcBef>
                <a:spcPts val="0"/>
              </a:spcBef>
            </a:pPr>
            <a:r>
              <a:rPr lang="en-US" sz="2800" dirty="0">
                <a:latin typeface="Calibri" panose="020F0502020204030204" pitchFamily="34" charset="0"/>
                <a:cs typeface="Calibri" panose="020F0502020204030204" pitchFamily="34" charset="0"/>
              </a:rPr>
              <a:t>Refer to </a:t>
            </a:r>
            <a:r>
              <a:rPr lang="en-US" sz="2800" b="1" dirty="0">
                <a:latin typeface="Calibri" panose="020F0502020204030204" pitchFamily="34" charset="0"/>
                <a:cs typeface="Calibri" panose="020F0502020204030204" pitchFamily="34" charset="0"/>
              </a:rPr>
              <a:t>Appendix 11 </a:t>
            </a:r>
            <a:r>
              <a:rPr lang="en-US" sz="2800" dirty="0">
                <a:latin typeface="Calibri" panose="020F0502020204030204" pitchFamily="34" charset="0"/>
                <a:cs typeface="Calibri" panose="020F0502020204030204" pitchFamily="34" charset="0"/>
              </a:rPr>
              <a:t>on </a:t>
            </a:r>
            <a:r>
              <a:rPr lang="en-US" sz="2800" b="1" dirty="0">
                <a:latin typeface="Calibri" panose="020F0502020204030204" pitchFamily="34" charset="0"/>
                <a:cs typeface="Calibri" panose="020F0502020204030204" pitchFamily="34" charset="0"/>
              </a:rPr>
              <a:t>Important points for Caregiver of People with Dementia</a:t>
            </a:r>
            <a:r>
              <a:rPr lang="en-US" sz="2800" dirty="0">
                <a:latin typeface="Calibri" panose="020F0502020204030204" pitchFamily="34" charset="0"/>
                <a:cs typeface="Calibri" panose="020F0502020204030204" pitchFamily="34" charset="0"/>
              </a:rPr>
              <a:t> and </a:t>
            </a:r>
            <a:r>
              <a:rPr lang="en-US" sz="2800" b="1" dirty="0">
                <a:latin typeface="Calibri" panose="020F0502020204030204" pitchFamily="34" charset="0"/>
                <a:cs typeface="Calibri" panose="020F0502020204030204" pitchFamily="34" charset="0"/>
              </a:rPr>
              <a:t>Appendix 12 </a:t>
            </a:r>
            <a:r>
              <a:rPr lang="en-US" sz="2800" dirty="0">
                <a:latin typeface="Calibri" panose="020F0502020204030204" pitchFamily="34" charset="0"/>
                <a:cs typeface="Calibri" panose="020F0502020204030204" pitchFamily="34" charset="0"/>
              </a:rPr>
              <a:t>on </a:t>
            </a:r>
            <a:r>
              <a:rPr lang="en-US" sz="2800" b="1" dirty="0">
                <a:latin typeface="Calibri" panose="020F0502020204030204" pitchFamily="34" charset="0"/>
                <a:cs typeface="Calibri" panose="020F0502020204030204" pitchFamily="34" charset="0"/>
              </a:rPr>
              <a:t>Useful Resources</a:t>
            </a:r>
            <a:r>
              <a:rPr lang="en-US" sz="2800" dirty="0">
                <a:latin typeface="Calibri" panose="020F0502020204030204" pitchFamily="34" charset="0"/>
                <a:cs typeface="Calibri" panose="020F0502020204030204" pitchFamily="34" charset="0"/>
              </a:rPr>
              <a:t>.</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1F1FE79F-CBAF-4703-B221-85D4A78A14F3}"/>
              </a:ext>
            </a:extLst>
          </p:cNvPr>
          <p:cNvSpPr txBox="1"/>
          <p:nvPr/>
        </p:nvSpPr>
        <p:spPr>
          <a:xfrm>
            <a:off x="443883" y="6381447"/>
            <a:ext cx="8469297" cy="276999"/>
          </a:xfrm>
          <a:prstGeom prst="rect">
            <a:avLst/>
          </a:prstGeom>
          <a:noFill/>
        </p:spPr>
        <p:txBody>
          <a:bodyPr wrap="square" rtlCol="0">
            <a:spAutoFit/>
          </a:bodyPr>
          <a:lstStyle/>
          <a:p>
            <a:pPr marL="355600" indent="-355600" algn="just"/>
            <a:r>
              <a:rPr lang="en-US" sz="1200" dirty="0">
                <a:latin typeface="Calibri" panose="020F0502020204030204" pitchFamily="34" charset="0"/>
                <a:cs typeface="Calibri" panose="020F0502020204030204" pitchFamily="34" charset="0"/>
              </a:rPr>
              <a:t>126. </a:t>
            </a:r>
            <a:r>
              <a:rPr lang="en-US" sz="1200" dirty="0" err="1">
                <a:latin typeface="Calibri" panose="020F0502020204030204" pitchFamily="34" charset="0"/>
                <a:cs typeface="Calibri" panose="020F0502020204030204" pitchFamily="34" charset="0"/>
              </a:rPr>
              <a:t>Nikmat</a:t>
            </a:r>
            <a:r>
              <a:rPr lang="en-US" sz="1200" dirty="0">
                <a:latin typeface="Calibri" panose="020F0502020204030204" pitchFamily="34" charset="0"/>
                <a:cs typeface="Calibri" panose="020F0502020204030204" pitchFamily="34" charset="0"/>
              </a:rPr>
              <a:t> Aw. Dementia in Malaysia: Issues and challenges. Asian Journal of Psychiatry. 2011;12:1-7.</a:t>
            </a:r>
          </a:p>
        </p:txBody>
      </p:sp>
    </p:spTree>
    <p:extLst>
      <p:ext uri="{BB962C8B-B14F-4D97-AF65-F5344CB8AC3E}">
        <p14:creationId xmlns:p14="http://schemas.microsoft.com/office/powerpoint/2010/main" val="671269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870094" cy="1320800"/>
          </a:xfrm>
        </p:spPr>
        <p:txBody>
          <a:bodyPr>
            <a:normAutofit/>
          </a:bodyPr>
          <a:lstStyle/>
          <a:p>
            <a:r>
              <a:rPr lang="en-US" sz="4400" b="1" dirty="0">
                <a:solidFill>
                  <a:schemeClr val="tx1"/>
                </a:solidFill>
                <a:cs typeface="Aharoni" panose="02010803020104030203" pitchFamily="2" charset="-79"/>
              </a:rPr>
              <a:t>Important points</a:t>
            </a:r>
            <a:endParaRPr lang="en-MY" sz="4400" b="1" dirty="0">
              <a:solidFill>
                <a:schemeClr val="tx1"/>
              </a:solidFill>
              <a:cs typeface="Aharoni" panose="02010803020104030203" pitchFamily="2" charset="-79"/>
            </a:endParaRP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443883" y="2024108"/>
            <a:ext cx="8978007" cy="3917123"/>
          </a:xfrm>
        </p:spPr>
        <p:txBody>
          <a:bodyPr>
            <a:normAutofit/>
          </a:bodyPr>
          <a:lstStyle/>
          <a:p>
            <a:pPr algn="just">
              <a:lnSpc>
                <a:spcPct val="110000"/>
              </a:lnSpc>
              <a:spcBef>
                <a:spcPts val="0"/>
              </a:spcBef>
            </a:pPr>
            <a:r>
              <a:rPr lang="en-US" sz="2800" dirty="0">
                <a:latin typeface="Calibri" panose="020F0502020204030204" pitchFamily="34" charset="0"/>
                <a:cs typeface="Calibri" panose="020F0502020204030204" pitchFamily="34" charset="0"/>
              </a:rPr>
              <a:t>There are various community health and support services that are available in the country to assist PWD and their caregivers. Social and Welfare Department are involved in some of these services. Relevant information can be obtained from the Ministry Of Women, Family and Community Development of Malaysia and related non –governmental </a:t>
            </a:r>
            <a:r>
              <a:rPr lang="en-US" sz="2800" dirty="0" err="1">
                <a:latin typeface="Calibri" panose="020F0502020204030204" pitchFamily="34" charset="0"/>
                <a:cs typeface="Calibri" panose="020F0502020204030204" pitchFamily="34" charset="0"/>
              </a:rPr>
              <a:t>organisations</a:t>
            </a:r>
            <a:r>
              <a:rPr lang="en-US" sz="2800" dirty="0">
                <a:latin typeface="Calibri" panose="020F0502020204030204" pitchFamily="34" charset="0"/>
                <a:cs typeface="Calibri" panose="020F0502020204030204" pitchFamily="34" charset="0"/>
              </a:rPr>
              <a:t> (NGOs).</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160041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560529" y="341935"/>
            <a:ext cx="8870094" cy="1320800"/>
          </a:xfrm>
        </p:spPr>
        <p:txBody>
          <a:bodyPr>
            <a:normAutofit/>
          </a:bodyPr>
          <a:lstStyle/>
          <a:p>
            <a:r>
              <a:rPr lang="en-US" sz="4400" b="1" dirty="0">
                <a:solidFill>
                  <a:schemeClr val="accent1">
                    <a:lumMod val="75000"/>
                  </a:schemeClr>
                </a:solidFill>
                <a:cs typeface="Aharoni" panose="02010803020104030203" pitchFamily="2" charset="-79"/>
              </a:rPr>
              <a:t>Appendix 11</a:t>
            </a:r>
            <a:endParaRPr lang="en-MY" sz="4400" b="1" dirty="0">
              <a:solidFill>
                <a:schemeClr val="accent1">
                  <a:lumMod val="75000"/>
                </a:schemeClr>
              </a:solidFill>
              <a:cs typeface="Aharoni" panose="02010803020104030203" pitchFamily="2" charset="-79"/>
            </a:endParaRP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0" name="Picture 9">
            <a:extLst>
              <a:ext uri="{FF2B5EF4-FFF2-40B4-BE49-F238E27FC236}">
                <a16:creationId xmlns:a16="http://schemas.microsoft.com/office/drawing/2014/main" id="{2D81610E-C2EE-52BB-F96B-341A740CC0B4}"/>
              </a:ext>
            </a:extLst>
          </p:cNvPr>
          <p:cNvPicPr>
            <a:picLocks noChangeAspect="1"/>
          </p:cNvPicPr>
          <p:nvPr/>
        </p:nvPicPr>
        <p:blipFill rotWithShape="1">
          <a:blip r:embed="rId3"/>
          <a:srcRect l="9282" t="5696" r="9012" b="5502"/>
          <a:stretch/>
        </p:blipFill>
        <p:spPr>
          <a:xfrm>
            <a:off x="750401" y="1190398"/>
            <a:ext cx="3308179" cy="5540404"/>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5D62B172-F512-D0C7-47E8-D5E13EE7EB1A}"/>
              </a:ext>
            </a:extLst>
          </p:cNvPr>
          <p:cNvPicPr>
            <a:picLocks noChangeAspect="1"/>
          </p:cNvPicPr>
          <p:nvPr/>
        </p:nvPicPr>
        <p:blipFill rotWithShape="1">
          <a:blip r:embed="rId4"/>
          <a:srcRect l="10571" t="6214" r="11236" b="6279"/>
          <a:stretch/>
        </p:blipFill>
        <p:spPr>
          <a:xfrm>
            <a:off x="4287854" y="1190398"/>
            <a:ext cx="3165944" cy="5459638"/>
          </a:xfrm>
          <a:prstGeom prst="rect">
            <a:avLst/>
          </a:prstGeom>
          <a:ln>
            <a:noFill/>
          </a:ln>
          <a:effectLst>
            <a:outerShdw blurRad="292100" dist="139700" dir="2700000" algn="tl" rotWithShape="0">
              <a:srgbClr val="333333">
                <a:alpha val="65000"/>
              </a:srgbClr>
            </a:outerShdw>
          </a:effectLst>
        </p:spPr>
      </p:pic>
      <p:pic>
        <p:nvPicPr>
          <p:cNvPr id="15" name="Picture 14">
            <a:extLst>
              <a:ext uri="{FF2B5EF4-FFF2-40B4-BE49-F238E27FC236}">
                <a16:creationId xmlns:a16="http://schemas.microsoft.com/office/drawing/2014/main" id="{AF086054-610C-0295-12D6-5F87B1CA1945}"/>
              </a:ext>
            </a:extLst>
          </p:cNvPr>
          <p:cNvPicPr>
            <a:picLocks noChangeAspect="1"/>
          </p:cNvPicPr>
          <p:nvPr/>
        </p:nvPicPr>
        <p:blipFill rotWithShape="1">
          <a:blip r:embed="rId5"/>
          <a:srcRect l="10248" t="6433" r="9763" b="40624"/>
          <a:stretch/>
        </p:blipFill>
        <p:spPr>
          <a:xfrm>
            <a:off x="7811307" y="1735091"/>
            <a:ext cx="3238633" cy="33030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69961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560529" y="341935"/>
            <a:ext cx="8870094" cy="1320800"/>
          </a:xfrm>
        </p:spPr>
        <p:txBody>
          <a:bodyPr>
            <a:normAutofit/>
          </a:bodyPr>
          <a:lstStyle/>
          <a:p>
            <a:r>
              <a:rPr lang="en-US" sz="4400" b="1" dirty="0">
                <a:solidFill>
                  <a:schemeClr val="accent1">
                    <a:lumMod val="75000"/>
                  </a:schemeClr>
                </a:solidFill>
                <a:cs typeface="Aharoni" panose="02010803020104030203" pitchFamily="2" charset="-79"/>
              </a:rPr>
              <a:t>Appendix 12</a:t>
            </a:r>
            <a:endParaRPr lang="en-MY" sz="4400" b="1" dirty="0">
              <a:solidFill>
                <a:schemeClr val="accent1">
                  <a:lumMod val="75000"/>
                </a:schemeClr>
              </a:solidFill>
              <a:cs typeface="Aharoni" panose="02010803020104030203" pitchFamily="2" charset="-79"/>
            </a:endParaRP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1" name="Picture 10">
            <a:extLst>
              <a:ext uri="{FF2B5EF4-FFF2-40B4-BE49-F238E27FC236}">
                <a16:creationId xmlns:a16="http://schemas.microsoft.com/office/drawing/2014/main" id="{E416F7C2-415C-6E59-C0CF-70E907F2E399}"/>
              </a:ext>
            </a:extLst>
          </p:cNvPr>
          <p:cNvPicPr>
            <a:picLocks noChangeAspect="1"/>
          </p:cNvPicPr>
          <p:nvPr/>
        </p:nvPicPr>
        <p:blipFill rotWithShape="1">
          <a:blip r:embed="rId3"/>
          <a:srcRect l="9773" t="6472" r="8044" b="12621"/>
          <a:stretch/>
        </p:blipFill>
        <p:spPr>
          <a:xfrm>
            <a:off x="4226393" y="560905"/>
            <a:ext cx="4020961" cy="6099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263490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53CD-56F6-4611-B484-E0E568BBA3FB}"/>
              </a:ext>
            </a:extLst>
          </p:cNvPr>
          <p:cNvSpPr>
            <a:spLocks noGrp="1"/>
          </p:cNvSpPr>
          <p:nvPr>
            <p:ph type="title"/>
          </p:nvPr>
        </p:nvSpPr>
        <p:spPr>
          <a:xfrm>
            <a:off x="2834643" y="2292304"/>
            <a:ext cx="5350568" cy="1320800"/>
          </a:xfrm>
        </p:spPr>
        <p:txBody>
          <a:bodyPr>
            <a:normAutofit/>
          </a:bodyPr>
          <a:lstStyle/>
          <a:p>
            <a:pPr algn="ctr"/>
            <a:r>
              <a:rPr lang="en-MY" sz="6600" b="1" dirty="0">
                <a:solidFill>
                  <a:schemeClr val="accent1">
                    <a:lumMod val="75000"/>
                  </a:schemeClr>
                </a:solidFill>
                <a:latin typeface="Aharoni" panose="02010803020104030203" pitchFamily="2" charset="-79"/>
                <a:cs typeface="Aharoni" panose="02010803020104030203" pitchFamily="2" charset="-79"/>
              </a:rPr>
              <a:t>Thank You</a:t>
            </a:r>
          </a:p>
        </p:txBody>
      </p:sp>
      <p:grpSp>
        <p:nvGrpSpPr>
          <p:cNvPr id="8" name="Group 7">
            <a:extLst>
              <a:ext uri="{FF2B5EF4-FFF2-40B4-BE49-F238E27FC236}">
                <a16:creationId xmlns:a16="http://schemas.microsoft.com/office/drawing/2014/main" id="{40593AED-8542-422A-9ED1-36D36F60C36C}"/>
              </a:ext>
            </a:extLst>
          </p:cNvPr>
          <p:cNvGrpSpPr/>
          <p:nvPr/>
        </p:nvGrpSpPr>
        <p:grpSpPr>
          <a:xfrm>
            <a:off x="3623803" y="3340224"/>
            <a:ext cx="3772248" cy="1092879"/>
            <a:chOff x="3906936" y="3429000"/>
            <a:chExt cx="3772248" cy="1092879"/>
          </a:xfrm>
        </p:grpSpPr>
        <p:sp>
          <p:nvSpPr>
            <p:cNvPr id="4" name="TextBox 3">
              <a:extLst>
                <a:ext uri="{FF2B5EF4-FFF2-40B4-BE49-F238E27FC236}">
                  <a16:creationId xmlns:a16="http://schemas.microsoft.com/office/drawing/2014/main" id="{C0139F4C-8E8E-432E-B562-12F9C51890BD}"/>
                </a:ext>
              </a:extLst>
            </p:cNvPr>
            <p:cNvSpPr txBox="1"/>
            <p:nvPr/>
          </p:nvSpPr>
          <p:spPr>
            <a:xfrm>
              <a:off x="3906936" y="3613104"/>
              <a:ext cx="3772248" cy="738664"/>
            </a:xfrm>
            <a:prstGeom prst="rect">
              <a:avLst/>
            </a:prstGeom>
            <a:solidFill>
              <a:srgbClr val="EFCEFE"/>
            </a:solidFill>
          </p:spPr>
          <p:txBody>
            <a:bodyPr wrap="square" rtlCol="0">
              <a:spAutoFit/>
            </a:bodyPr>
            <a:lstStyle/>
            <a:p>
              <a:pPr marL="896938" algn="ctr"/>
              <a:r>
                <a:rPr lang="en-MY" sz="1400" dirty="0">
                  <a:latin typeface="Berlin Sans FB Demi" panose="020E0802020502020306" pitchFamily="34" charset="0"/>
                </a:rPr>
                <a:t>Training of Core Trainers on </a:t>
              </a:r>
            </a:p>
            <a:p>
              <a:pPr marL="896938" algn="ctr"/>
              <a:r>
                <a:rPr lang="en-MY" sz="1400" dirty="0">
                  <a:latin typeface="Berlin Sans FB Demi" panose="020E0802020502020306" pitchFamily="34" charset="0"/>
                </a:rPr>
                <a:t>CPG Management of Dementia (Third Edition)</a:t>
              </a:r>
            </a:p>
          </p:txBody>
        </p:sp>
        <p:pic>
          <p:nvPicPr>
            <p:cNvPr id="7" name="Picture 6">
              <a:extLst>
                <a:ext uri="{FF2B5EF4-FFF2-40B4-BE49-F238E27FC236}">
                  <a16:creationId xmlns:a16="http://schemas.microsoft.com/office/drawing/2014/main" id="{CEC0418B-32DF-4EB8-B575-F76303EEA2D8}"/>
                </a:ext>
              </a:extLst>
            </p:cNvPr>
            <p:cNvPicPr>
              <a:picLocks noChangeAspect="1"/>
            </p:cNvPicPr>
            <p:nvPr/>
          </p:nvPicPr>
          <p:blipFill>
            <a:blip r:embed="rId2"/>
            <a:stretch>
              <a:fillRect/>
            </a:stretch>
          </p:blipFill>
          <p:spPr>
            <a:xfrm>
              <a:off x="4051517" y="3429000"/>
              <a:ext cx="710464" cy="1092879"/>
            </a:xfrm>
            <a:prstGeom prst="rect">
              <a:avLst/>
            </a:prstGeom>
            <a:ln>
              <a:solidFill>
                <a:schemeClr val="accent1">
                  <a:lumMod val="75000"/>
                </a:schemeClr>
              </a:solidFill>
            </a:ln>
          </p:spPr>
        </p:pic>
      </p:grpSp>
    </p:spTree>
    <p:extLst>
      <p:ext uri="{BB962C8B-B14F-4D97-AF65-F5344CB8AC3E}">
        <p14:creationId xmlns:p14="http://schemas.microsoft.com/office/powerpoint/2010/main" val="262993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Learning Objectives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669143"/>
            <a:ext cx="8596668" cy="3880773"/>
          </a:xfrm>
        </p:spPr>
        <p:txBody>
          <a:bodyPr>
            <a:normAutofit/>
          </a:bodyPr>
          <a:lstStyle/>
          <a:p>
            <a:pPr marL="514350" indent="-514350" algn="just">
              <a:buAutoNum type="arabicPeriod"/>
            </a:pPr>
            <a:r>
              <a:rPr lang="en-MY" sz="3200" dirty="0">
                <a:latin typeface="Calibri" panose="020F0502020204030204" pitchFamily="34" charset="0"/>
                <a:cs typeface="Calibri" panose="020F0502020204030204" pitchFamily="34" charset="0"/>
              </a:rPr>
              <a:t>To understand the importance of support for caregivers of PWD.</a:t>
            </a:r>
          </a:p>
          <a:p>
            <a:pPr marL="514350" indent="-514350" algn="just">
              <a:buAutoNum type="arabicPeriod"/>
            </a:pPr>
            <a:r>
              <a:rPr lang="en-MY" sz="3200" dirty="0">
                <a:latin typeface="Calibri" panose="020F0502020204030204" pitchFamily="34" charset="0"/>
                <a:cs typeface="Calibri" panose="020F0502020204030204" pitchFamily="34" charset="0"/>
              </a:rPr>
              <a:t>To be familiar with support options available for caregivers of PWD.</a:t>
            </a:r>
          </a:p>
        </p:txBody>
      </p:sp>
    </p:spTree>
    <p:extLst>
      <p:ext uri="{BB962C8B-B14F-4D97-AF65-F5344CB8AC3E}">
        <p14:creationId xmlns:p14="http://schemas.microsoft.com/office/powerpoint/2010/main" val="2212074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Caregiver Support</a:t>
            </a: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29976" y="1437196"/>
            <a:ext cx="8978007" cy="4410230"/>
          </a:xfrm>
        </p:spPr>
        <p:txBody>
          <a:bodyPr>
            <a:normAutofit fontScale="92500" lnSpcReduction="10000"/>
          </a:bodyPr>
          <a:lstStyle/>
          <a:p>
            <a:pPr algn="just">
              <a:lnSpc>
                <a:spcPct val="110000"/>
              </a:lnSpc>
              <a:spcBef>
                <a:spcPts val="0"/>
              </a:spcBef>
            </a:pPr>
            <a:r>
              <a:rPr lang="en-US" sz="3000" dirty="0">
                <a:latin typeface="Calibri" panose="020F0502020204030204" pitchFamily="34" charset="0"/>
                <a:cs typeface="Calibri" panose="020F0502020204030204" pitchFamily="34" charset="0"/>
              </a:rPr>
              <a:t>Caring for PWD can be emotional and physically challenging. The role of caregiver is a central and integral part of dementia management.  </a:t>
            </a:r>
          </a:p>
          <a:p>
            <a:pPr algn="just">
              <a:lnSpc>
                <a:spcPct val="110000"/>
              </a:lnSpc>
              <a:spcBef>
                <a:spcPts val="0"/>
              </a:spcBef>
            </a:pPr>
            <a:r>
              <a:rPr lang="en-US" sz="3000" dirty="0">
                <a:latin typeface="Calibri" panose="020F0502020204030204" pitchFamily="34" charset="0"/>
                <a:cs typeface="Calibri" panose="020F0502020204030204" pitchFamily="34" charset="0"/>
              </a:rPr>
              <a:t>Caregivers should be involved in the management of PWD from the beginning. NICE recognizes the important role of caregivers and discusses their involvement in the management of PWD in detail.</a:t>
            </a:r>
            <a:r>
              <a:rPr lang="en-US" sz="3000" baseline="30000" dirty="0">
                <a:latin typeface="Calibri" panose="020F0502020204030204" pitchFamily="34" charset="0"/>
                <a:cs typeface="Calibri" panose="020F0502020204030204" pitchFamily="34" charset="0"/>
              </a:rPr>
              <a:t>42</a:t>
            </a:r>
          </a:p>
          <a:p>
            <a:pPr algn="just">
              <a:lnSpc>
                <a:spcPct val="110000"/>
              </a:lnSpc>
              <a:spcBef>
                <a:spcPts val="0"/>
              </a:spcBef>
            </a:pPr>
            <a:r>
              <a:rPr lang="en-US" sz="3000" dirty="0">
                <a:latin typeface="Calibri" panose="020F0502020204030204" pitchFamily="34" charset="0"/>
                <a:cs typeface="Calibri" panose="020F0502020204030204" pitchFamily="34" charset="0"/>
              </a:rPr>
              <a:t>The assessment for caregivers – </a:t>
            </a:r>
            <a:r>
              <a:rPr lang="en-US" sz="3000" dirty="0" err="1">
                <a:latin typeface="Calibri" panose="020F0502020204030204" pitchFamily="34" charset="0"/>
                <a:cs typeface="Calibri" panose="020F0502020204030204" pitchFamily="34" charset="0"/>
              </a:rPr>
              <a:t>Zarit</a:t>
            </a:r>
            <a:r>
              <a:rPr lang="en-US" sz="3000" dirty="0">
                <a:latin typeface="Calibri" panose="020F0502020204030204" pitchFamily="34" charset="0"/>
                <a:cs typeface="Calibri" panose="020F0502020204030204" pitchFamily="34" charset="0"/>
              </a:rPr>
              <a:t> Burden Interview (ZBI) has good reliability and validity to assess burden of caregivers for PWD.</a:t>
            </a:r>
            <a:r>
              <a:rPr lang="en-US" sz="3000" baseline="30000" dirty="0">
                <a:latin typeface="Calibri" panose="020F0502020204030204" pitchFamily="34" charset="0"/>
                <a:cs typeface="Calibri" panose="020F0502020204030204" pitchFamily="34" charset="0"/>
              </a:rPr>
              <a:t>49</a:t>
            </a:r>
          </a:p>
          <a:p>
            <a:pPr marL="0" indent="0">
              <a:buNone/>
            </a:pPr>
            <a:endParaRPr lang="en-MY" sz="1600" dirty="0"/>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1F1FE79F-CBAF-4703-B221-85D4A78A14F3}"/>
              </a:ext>
            </a:extLst>
          </p:cNvPr>
          <p:cNvSpPr txBox="1"/>
          <p:nvPr/>
        </p:nvSpPr>
        <p:spPr>
          <a:xfrm>
            <a:off x="529976" y="6020079"/>
            <a:ext cx="8358232" cy="769441"/>
          </a:xfrm>
          <a:prstGeom prst="rect">
            <a:avLst/>
          </a:prstGeom>
          <a:noFill/>
        </p:spPr>
        <p:txBody>
          <a:bodyPr wrap="square" rtlCol="0">
            <a:spAutoFit/>
          </a:bodyPr>
          <a:lstStyle/>
          <a:p>
            <a:pPr marL="176213" indent="-176213" algn="just"/>
            <a:r>
              <a:rPr lang="en-US" sz="1100" dirty="0">
                <a:latin typeface="Calibri" panose="020F0502020204030204" pitchFamily="34" charset="0"/>
                <a:cs typeface="Calibri" panose="020F0502020204030204" pitchFamily="34" charset="0"/>
              </a:rPr>
              <a:t>42. National Institute for Health and Care Excellence (NICE). Dementia: assessment, management and support for people living with dementia and their </a:t>
            </a:r>
            <a:r>
              <a:rPr lang="en-US" sz="1100" dirty="0" err="1">
                <a:latin typeface="Calibri" panose="020F0502020204030204" pitchFamily="34" charset="0"/>
                <a:cs typeface="Calibri" panose="020F0502020204030204" pitchFamily="34" charset="0"/>
              </a:rPr>
              <a:t>carers</a:t>
            </a:r>
            <a:r>
              <a:rPr lang="en-US" sz="1100" dirty="0">
                <a:latin typeface="Calibri" panose="020F0502020204030204" pitchFamily="34" charset="0"/>
                <a:cs typeface="Calibri" panose="020F0502020204030204" pitchFamily="34" charset="0"/>
              </a:rPr>
              <a:t>. London: NICE; 2018.</a:t>
            </a:r>
          </a:p>
          <a:p>
            <a:pPr marL="176213" indent="-176213" algn="just"/>
            <a:r>
              <a:rPr lang="en-US" sz="1100" dirty="0">
                <a:latin typeface="Calibri" panose="020F0502020204030204" pitchFamily="34" charset="0"/>
                <a:cs typeface="Calibri" panose="020F0502020204030204" pitchFamily="34" charset="0"/>
              </a:rPr>
              <a:t>49. Whalen KJ, Buchholz SW. The reliability, validity and feasibility of tools used to screen for caregiver burden: a systematic review. JBI library of systematic reviews. 2009;7(32):1373-430.</a:t>
            </a:r>
          </a:p>
        </p:txBody>
      </p:sp>
    </p:spTree>
    <p:extLst>
      <p:ext uri="{BB962C8B-B14F-4D97-AF65-F5344CB8AC3E}">
        <p14:creationId xmlns:p14="http://schemas.microsoft.com/office/powerpoint/2010/main" val="519052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err="1">
                <a:solidFill>
                  <a:schemeClr val="accent1">
                    <a:lumMod val="75000"/>
                  </a:schemeClr>
                </a:solidFill>
                <a:cs typeface="Aharoni" panose="02010803020104030203" pitchFamily="2" charset="-79"/>
              </a:rPr>
              <a:t>Zarit</a:t>
            </a:r>
            <a:r>
              <a:rPr lang="en-MY" sz="4400" b="1" dirty="0">
                <a:solidFill>
                  <a:schemeClr val="accent1">
                    <a:lumMod val="75000"/>
                  </a:schemeClr>
                </a:solidFill>
                <a:cs typeface="Aharoni" panose="02010803020104030203" pitchFamily="2" charset="-79"/>
              </a:rPr>
              <a:t>  Burden  Scale</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10" name="Content Placeholder 6" descr="Graphical user interface&#10;&#10;Description automatically generated">
            <a:extLst>
              <a:ext uri="{FF2B5EF4-FFF2-40B4-BE49-F238E27FC236}">
                <a16:creationId xmlns:a16="http://schemas.microsoft.com/office/drawing/2014/main" id="{1C257907-E3FC-37A2-37B9-6035B2AA7D5E}"/>
              </a:ext>
            </a:extLst>
          </p:cNvPr>
          <p:cNvPicPr>
            <a:picLocks noGrp="1" noChangeAspect="1"/>
          </p:cNvPicPr>
          <p:nvPr>
            <p:ph sz="half" idx="1"/>
          </p:nvPr>
        </p:nvPicPr>
        <p:blipFill rotWithShape="1">
          <a:blip r:embed="rId3"/>
          <a:srcRect l="41144" t="13294" r="28743" b="12432"/>
          <a:stretch/>
        </p:blipFill>
        <p:spPr>
          <a:xfrm>
            <a:off x="516927" y="1518081"/>
            <a:ext cx="4383548" cy="4856085"/>
          </a:xfrm>
          <a:prstGeom prst="rect">
            <a:avLst/>
          </a:prstGeom>
          <a:ln>
            <a:noFill/>
          </a:ln>
          <a:effectLst>
            <a:outerShdw blurRad="292100" dist="139700" dir="2700000" algn="tl" rotWithShape="0">
              <a:srgbClr val="333333">
                <a:alpha val="65000"/>
              </a:srgbClr>
            </a:outerShdw>
          </a:effectLst>
        </p:spPr>
      </p:pic>
      <p:pic>
        <p:nvPicPr>
          <p:cNvPr id="12" name="Content Placeholder 4" descr="Graphical user interface, text&#10;&#10;Description automatically generated">
            <a:extLst>
              <a:ext uri="{FF2B5EF4-FFF2-40B4-BE49-F238E27FC236}">
                <a16:creationId xmlns:a16="http://schemas.microsoft.com/office/drawing/2014/main" id="{351FF3AA-D765-8242-7976-D53B1856EEA8}"/>
              </a:ext>
            </a:extLst>
          </p:cNvPr>
          <p:cNvPicPr>
            <a:picLocks noChangeAspect="1"/>
          </p:cNvPicPr>
          <p:nvPr/>
        </p:nvPicPr>
        <p:blipFill rotWithShape="1">
          <a:blip r:embed="rId4"/>
          <a:srcRect l="39084" t="16404" r="27992" b="2741"/>
          <a:stretch/>
        </p:blipFill>
        <p:spPr>
          <a:xfrm>
            <a:off x="5175682" y="1518081"/>
            <a:ext cx="3675356" cy="48226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19852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Caregiver Support</a:t>
            </a:r>
            <a:r>
              <a:rPr lang="en-MY" sz="2400" b="1" dirty="0">
                <a:solidFill>
                  <a:schemeClr val="accent1">
                    <a:lumMod val="75000"/>
                  </a:schemeClr>
                </a:solidFill>
                <a:cs typeface="Aharoni" panose="02010803020104030203" pitchFamily="2" charset="-79"/>
              </a:rPr>
              <a:t>-2</a:t>
            </a:r>
            <a:endParaRPr lang="en-MY" sz="4400" b="1" dirty="0">
              <a:solidFill>
                <a:schemeClr val="accent1">
                  <a:lumMod val="75000"/>
                </a:schemeClr>
              </a:solidFill>
              <a:cs typeface="Aharoni" panose="02010803020104030203" pitchFamily="2" charset="-79"/>
            </a:endParaRP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04924" y="1605872"/>
            <a:ext cx="8862598" cy="4137972"/>
          </a:xfrm>
        </p:spPr>
        <p:txBody>
          <a:bodyPr>
            <a:normAutofit/>
          </a:bodyPr>
          <a:lstStyle/>
          <a:p>
            <a:pPr algn="just">
              <a:spcBef>
                <a:spcPts val="0"/>
              </a:spcBef>
            </a:pPr>
            <a:r>
              <a:rPr lang="en-US" sz="3200" dirty="0">
                <a:latin typeface="Calibri" panose="020F0502020204030204" pitchFamily="34" charset="0"/>
                <a:cs typeface="Calibri" panose="020F0502020204030204" pitchFamily="34" charset="0"/>
              </a:rPr>
              <a:t>A few interventions to reduce the burden/ strain of caregivers have been studied and are discussed below:</a:t>
            </a:r>
          </a:p>
          <a:p>
            <a:pPr lvl="1" algn="just">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Respite care</a:t>
            </a:r>
          </a:p>
          <a:p>
            <a:pPr lvl="1" algn="just">
              <a:spcBef>
                <a:spcPts val="0"/>
              </a:spcBef>
              <a:buFont typeface="Wingdings" panose="05000000000000000000" pitchFamily="2" charset="2"/>
              <a:buChar char="Ø"/>
            </a:pPr>
            <a:r>
              <a:rPr lang="en-US" sz="2800" dirty="0" err="1">
                <a:latin typeface="Calibri" panose="020F0502020204030204" pitchFamily="34" charset="0"/>
                <a:cs typeface="Calibri" panose="020F0502020204030204" pitchFamily="34" charset="0"/>
              </a:rPr>
              <a:t>Carer</a:t>
            </a:r>
            <a:r>
              <a:rPr lang="en-US" sz="2800" dirty="0">
                <a:latin typeface="Calibri" panose="020F0502020204030204" pitchFamily="34" charset="0"/>
                <a:cs typeface="Calibri" panose="020F0502020204030204" pitchFamily="34" charset="0"/>
              </a:rPr>
              <a:t> training</a:t>
            </a:r>
          </a:p>
          <a:p>
            <a:pPr lvl="1" algn="just">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Spirituality and religious support</a:t>
            </a:r>
          </a:p>
          <a:p>
            <a:pPr marL="0" indent="0">
              <a:buNone/>
            </a:pPr>
            <a:endParaRPr lang="en-MY" sz="1600" dirty="0"/>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552684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A. Respite Care</a:t>
            </a: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29976" y="1437195"/>
            <a:ext cx="8978007" cy="4711002"/>
          </a:xfrm>
        </p:spPr>
        <p:txBody>
          <a:bodyPr>
            <a:noAutofit/>
          </a:bodyPr>
          <a:lstStyle/>
          <a:p>
            <a:pPr algn="just">
              <a:spcBef>
                <a:spcPts val="0"/>
              </a:spcBef>
            </a:pPr>
            <a:r>
              <a:rPr lang="en-US" sz="2600" dirty="0">
                <a:latin typeface="Calibri" panose="020F0502020204030204" pitchFamily="34" charset="0"/>
                <a:cs typeface="Calibri" panose="020F0502020204030204" pitchFamily="34" charset="0"/>
              </a:rPr>
              <a:t>Respite care  is any intervention designed to give rest or relief to caregivers.</a:t>
            </a:r>
          </a:p>
          <a:p>
            <a:pPr algn="just">
              <a:spcBef>
                <a:spcPts val="0"/>
              </a:spcBef>
            </a:pPr>
            <a:r>
              <a:rPr lang="en-US" sz="2600" dirty="0">
                <a:latin typeface="Calibri" panose="020F0502020204030204" pitchFamily="34" charset="0"/>
                <a:cs typeface="Calibri" panose="020F0502020204030204" pitchFamily="34" charset="0"/>
              </a:rPr>
              <a:t>A Cochrane review showed no significant difference in caregiver burden between respite care and control. However, polarity therapy reduced caregivers perceived stress compared with respite care. (MD=5.80,95% CI1.43 to 1017)</a:t>
            </a:r>
            <a:r>
              <a:rPr lang="en-US" sz="2600" baseline="30000" dirty="0">
                <a:latin typeface="Calibri" panose="020F0502020204030204" pitchFamily="34" charset="0"/>
                <a:cs typeface="Calibri" panose="020F0502020204030204" pitchFamily="34" charset="0"/>
              </a:rPr>
              <a:t>124, level I</a:t>
            </a:r>
            <a:endParaRPr lang="en-US" sz="2600" dirty="0">
              <a:latin typeface="Calibri" panose="020F0502020204030204" pitchFamily="34" charset="0"/>
              <a:cs typeface="Calibri" panose="020F0502020204030204" pitchFamily="34" charset="0"/>
            </a:endParaRPr>
          </a:p>
          <a:p>
            <a:pPr algn="just">
              <a:spcBef>
                <a:spcPts val="0"/>
              </a:spcBef>
            </a:pPr>
            <a:r>
              <a:rPr lang="en-US" sz="2600" dirty="0">
                <a:latin typeface="Calibri" panose="020F0502020204030204" pitchFamily="34" charset="0"/>
                <a:cs typeface="Calibri" panose="020F0502020204030204" pitchFamily="34" charset="0"/>
              </a:rPr>
              <a:t>An Australian guidelines on dementia recommends that PWD, their </a:t>
            </a:r>
            <a:r>
              <a:rPr lang="en-US" sz="2600" dirty="0" err="1">
                <a:latin typeface="Calibri" panose="020F0502020204030204" pitchFamily="34" charset="0"/>
                <a:cs typeface="Calibri" panose="020F0502020204030204" pitchFamily="34" charset="0"/>
              </a:rPr>
              <a:t>carers</a:t>
            </a:r>
            <a:r>
              <a:rPr lang="en-US" sz="2600" dirty="0">
                <a:latin typeface="Calibri" panose="020F0502020204030204" pitchFamily="34" charset="0"/>
                <a:cs typeface="Calibri" panose="020F0502020204030204" pitchFamily="34" charset="0"/>
              </a:rPr>
              <a:t> and family should be offered respite appropriate to their needs which include in home respite, day respite. planned activity groups and residentials respite.</a:t>
            </a:r>
            <a:r>
              <a:rPr lang="en-US" sz="2600" baseline="30000" dirty="0">
                <a:latin typeface="Calibri" panose="020F0502020204030204" pitchFamily="34" charset="0"/>
                <a:cs typeface="Calibri" panose="020F0502020204030204" pitchFamily="34" charset="0"/>
              </a:rPr>
              <a:t>50</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1F1FE79F-CBAF-4703-B221-85D4A78A14F3}"/>
              </a:ext>
            </a:extLst>
          </p:cNvPr>
          <p:cNvSpPr txBox="1"/>
          <p:nvPr/>
        </p:nvSpPr>
        <p:spPr>
          <a:xfrm>
            <a:off x="508662" y="5920489"/>
            <a:ext cx="8469297" cy="769441"/>
          </a:xfrm>
          <a:prstGeom prst="rect">
            <a:avLst/>
          </a:prstGeom>
          <a:noFill/>
        </p:spPr>
        <p:txBody>
          <a:bodyPr wrap="square" rtlCol="0">
            <a:spAutoFit/>
          </a:bodyPr>
          <a:lstStyle/>
          <a:p>
            <a:pPr marL="268288" indent="-268288" algn="just"/>
            <a:r>
              <a:rPr lang="en-US" sz="1100" dirty="0">
                <a:latin typeface="Calibri" panose="020F0502020204030204" pitchFamily="34" charset="0"/>
                <a:cs typeface="Calibri" panose="020F0502020204030204" pitchFamily="34" charset="0"/>
              </a:rPr>
              <a:t>124. </a:t>
            </a:r>
            <a:r>
              <a:rPr lang="en-US" sz="1100" dirty="0" err="1">
                <a:latin typeface="Calibri" panose="020F0502020204030204" pitchFamily="34" charset="0"/>
                <a:cs typeface="Calibri" panose="020F0502020204030204" pitchFamily="34" charset="0"/>
              </a:rPr>
              <a:t>Maayan</a:t>
            </a:r>
            <a:r>
              <a:rPr lang="en-US" sz="1100" dirty="0">
                <a:latin typeface="Calibri" panose="020F0502020204030204" pitchFamily="34" charset="0"/>
                <a:cs typeface="Calibri" panose="020F0502020204030204" pitchFamily="34" charset="0"/>
              </a:rPr>
              <a:t> N, Soares-Weiser K, Lee H. Respite care for people with dementia and their </a:t>
            </a:r>
            <a:r>
              <a:rPr lang="en-US" sz="1100" dirty="0" err="1">
                <a:latin typeface="Calibri" panose="020F0502020204030204" pitchFamily="34" charset="0"/>
                <a:cs typeface="Calibri" panose="020F0502020204030204" pitchFamily="34" charset="0"/>
              </a:rPr>
              <a:t>carers</a:t>
            </a:r>
            <a:r>
              <a:rPr lang="en-US" sz="1100" dirty="0">
                <a:latin typeface="Calibri" panose="020F0502020204030204" pitchFamily="34" charset="0"/>
                <a:cs typeface="Calibri" panose="020F0502020204030204" pitchFamily="34" charset="0"/>
              </a:rPr>
              <a:t>. The Cochrane database of systematic reviews. 2014(1):CD004396.</a:t>
            </a:r>
          </a:p>
          <a:p>
            <a:pPr marL="268288" indent="-268288" algn="just"/>
            <a:r>
              <a:rPr lang="en-US" sz="1100" dirty="0">
                <a:latin typeface="Calibri" panose="020F0502020204030204" pitchFamily="34" charset="0"/>
                <a:cs typeface="Calibri" panose="020F0502020204030204" pitchFamily="34" charset="0"/>
              </a:rPr>
              <a:t>50.  Guideline Adaptation Committee. Clinical Practice Guidelines and Principles of Care for People with Dementia. Sydney: Guideline Adaptation Committee; 2016</a:t>
            </a:r>
          </a:p>
        </p:txBody>
      </p:sp>
    </p:spTree>
    <p:extLst>
      <p:ext uri="{BB962C8B-B14F-4D97-AF65-F5344CB8AC3E}">
        <p14:creationId xmlns:p14="http://schemas.microsoft.com/office/powerpoint/2010/main" val="2253242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A. Respite Care</a:t>
            </a:r>
            <a:r>
              <a:rPr lang="en-MY" sz="2400" b="1" dirty="0">
                <a:solidFill>
                  <a:schemeClr val="accent1">
                    <a:lumMod val="75000"/>
                  </a:schemeClr>
                </a:solidFill>
                <a:cs typeface="Aharoni" panose="02010803020104030203" pitchFamily="2" charset="-79"/>
              </a:rPr>
              <a:t>-2</a:t>
            </a:r>
            <a:endParaRPr lang="en-MY" sz="4400" b="1" dirty="0">
              <a:solidFill>
                <a:schemeClr val="accent1">
                  <a:lumMod val="75000"/>
                </a:schemeClr>
              </a:solidFill>
              <a:cs typeface="Aharoni" panose="02010803020104030203" pitchFamily="2" charset="-79"/>
            </a:endParaRP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29976" y="1437196"/>
            <a:ext cx="8978007" cy="4137972"/>
          </a:xfrm>
        </p:spPr>
        <p:txBody>
          <a:bodyPr>
            <a:normAutofit/>
          </a:bodyPr>
          <a:lstStyle/>
          <a:p>
            <a:pPr algn="just"/>
            <a:r>
              <a:rPr lang="en-US" sz="2800" dirty="0">
                <a:solidFill>
                  <a:schemeClr val="tx1"/>
                </a:solidFill>
                <a:latin typeface="Calibri" panose="020F0502020204030204" pitchFamily="34" charset="0"/>
                <a:cs typeface="Calibri" panose="020F0502020204030204" pitchFamily="34" charset="0"/>
              </a:rPr>
              <a:t>Respite care can also include adding more companion time for </a:t>
            </a:r>
            <a:r>
              <a:rPr lang="en-US" sz="2800" dirty="0" err="1">
                <a:solidFill>
                  <a:schemeClr val="tx1"/>
                </a:solidFill>
                <a:latin typeface="Calibri" panose="020F0502020204030204" pitchFamily="34" charset="0"/>
                <a:cs typeface="Calibri" panose="020F0502020204030204" pitchFamily="34" charset="0"/>
              </a:rPr>
              <a:t>carer</a:t>
            </a:r>
            <a:r>
              <a:rPr lang="en-US" sz="2800" dirty="0">
                <a:solidFill>
                  <a:schemeClr val="tx1"/>
                </a:solidFill>
                <a:latin typeface="Calibri" panose="020F0502020204030204" pitchFamily="34" charset="0"/>
                <a:cs typeface="Calibri" panose="020F0502020204030204" pitchFamily="34" charset="0"/>
              </a:rPr>
              <a:t>. For example, sending PWD to daycare for involvement in pleasant activities, physical strengthening activities and social groups.  These interventions might involve gaining additional assistance, thereby reducing time spent in direct care given to PWD at home.</a:t>
            </a:r>
          </a:p>
          <a:p>
            <a:pPr algn="just"/>
            <a:r>
              <a:rPr lang="en-US" sz="2800" dirty="0">
                <a:solidFill>
                  <a:schemeClr val="tx1"/>
                </a:solidFill>
                <a:latin typeface="Calibri" panose="020F0502020204030204" pitchFamily="34" charset="0"/>
                <a:cs typeface="Calibri" panose="020F0502020204030204" pitchFamily="34" charset="0"/>
              </a:rPr>
              <a:t>This way </a:t>
            </a:r>
            <a:r>
              <a:rPr lang="en-US" sz="2800" dirty="0" err="1">
                <a:solidFill>
                  <a:schemeClr val="tx1"/>
                </a:solidFill>
                <a:latin typeface="Calibri" panose="020F0502020204030204" pitchFamily="34" charset="0"/>
                <a:cs typeface="Calibri" panose="020F0502020204030204" pitchFamily="34" charset="0"/>
              </a:rPr>
              <a:t>carer</a:t>
            </a:r>
            <a:r>
              <a:rPr lang="en-US" sz="2800" dirty="0">
                <a:solidFill>
                  <a:schemeClr val="tx1"/>
                </a:solidFill>
                <a:latin typeface="Calibri" panose="020F0502020204030204" pitchFamily="34" charset="0"/>
                <a:cs typeface="Calibri" panose="020F0502020204030204" pitchFamily="34" charset="0"/>
              </a:rPr>
              <a:t> of PWD  might have his/her own time  for his/her own self, rejuvenating her strength, and later able to care better for PWD.</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3363861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B. Carer Training</a:t>
            </a:r>
          </a:p>
        </p:txBody>
      </p:sp>
      <p:sp>
        <p:nvSpPr>
          <p:cNvPr id="11" name="Content Placeholder 3">
            <a:extLst>
              <a:ext uri="{FF2B5EF4-FFF2-40B4-BE49-F238E27FC236}">
                <a16:creationId xmlns:a16="http://schemas.microsoft.com/office/drawing/2014/main" id="{86F5F734-970D-4CE4-BF41-16A62B289462}"/>
              </a:ext>
            </a:extLst>
          </p:cNvPr>
          <p:cNvSpPr>
            <a:spLocks noGrp="1"/>
          </p:cNvSpPr>
          <p:nvPr>
            <p:ph sz="half" idx="1"/>
          </p:nvPr>
        </p:nvSpPr>
        <p:spPr>
          <a:xfrm>
            <a:off x="529976" y="1437195"/>
            <a:ext cx="8978007" cy="4625675"/>
          </a:xfrm>
        </p:spPr>
        <p:txBody>
          <a:bodyPr>
            <a:normAutofit fontScale="92500" lnSpcReduction="20000"/>
          </a:bodyPr>
          <a:lstStyle/>
          <a:p>
            <a:pPr algn="just">
              <a:lnSpc>
                <a:spcPct val="110000"/>
              </a:lnSpc>
              <a:spcBef>
                <a:spcPts val="0"/>
              </a:spcBef>
            </a:pPr>
            <a:r>
              <a:rPr lang="en-US" sz="3000" dirty="0">
                <a:latin typeface="Calibri" panose="020F0502020204030204" pitchFamily="34" charset="0"/>
                <a:cs typeface="Calibri" panose="020F0502020204030204" pitchFamily="34" charset="0"/>
              </a:rPr>
              <a:t>Psychoeducation and skills training is recommended by NICE to </a:t>
            </a:r>
            <a:r>
              <a:rPr lang="en-US" sz="3000" dirty="0" err="1">
                <a:latin typeface="Calibri" panose="020F0502020204030204" pitchFamily="34" charset="0"/>
                <a:cs typeface="Calibri" panose="020F0502020204030204" pitchFamily="34" charset="0"/>
              </a:rPr>
              <a:t>carers</a:t>
            </a:r>
            <a:r>
              <a:rPr lang="en-US" sz="3000" dirty="0">
                <a:latin typeface="Calibri" panose="020F0502020204030204" pitchFamily="34" charset="0"/>
                <a:cs typeface="Calibri" panose="020F0502020204030204" pitchFamily="34" charset="0"/>
              </a:rPr>
              <a:t> of PWD which includes:</a:t>
            </a:r>
            <a:r>
              <a:rPr lang="en-US" sz="3000" baseline="30000" dirty="0">
                <a:latin typeface="Calibri" panose="020F0502020204030204" pitchFamily="34" charset="0"/>
                <a:cs typeface="Calibri" panose="020F0502020204030204" pitchFamily="34" charset="0"/>
              </a:rPr>
              <a:t>42</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Education about dementia on its symptomatology natural progression</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Development of personalized strategies and </a:t>
            </a:r>
            <a:r>
              <a:rPr lang="en-US" sz="2800" dirty="0" err="1">
                <a:latin typeface="Calibri" panose="020F0502020204030204" pitchFamily="34" charset="0"/>
                <a:cs typeface="Calibri" panose="020F0502020204030204" pitchFamily="34" charset="0"/>
              </a:rPr>
              <a:t>carer</a:t>
            </a:r>
            <a:r>
              <a:rPr lang="en-US" sz="2800" dirty="0">
                <a:latin typeface="Calibri" panose="020F0502020204030204" pitchFamily="34" charset="0"/>
                <a:cs typeface="Calibri" panose="020F0502020204030204" pitchFamily="34" charset="0"/>
              </a:rPr>
              <a:t> skills</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Training on care of PWD, including understanding and responding to changes in </a:t>
            </a:r>
            <a:r>
              <a:rPr lang="en-US" sz="2800" dirty="0" err="1">
                <a:latin typeface="Calibri" panose="020F0502020204030204" pitchFamily="34" charset="0"/>
                <a:cs typeface="Calibri" panose="020F0502020204030204" pitchFamily="34" charset="0"/>
              </a:rPr>
              <a:t>behaviour</a:t>
            </a:r>
            <a:r>
              <a:rPr lang="en-US" sz="2800" dirty="0">
                <a:latin typeface="Calibri" panose="020F0502020204030204" pitchFamily="34" charset="0"/>
                <a:cs typeface="Calibri" panose="020F0502020204030204" pitchFamily="34" charset="0"/>
              </a:rPr>
              <a:t>.</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Training in communication skills</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Advise on </a:t>
            </a:r>
            <a:r>
              <a:rPr lang="en-US" sz="2800" dirty="0" err="1">
                <a:latin typeface="Calibri" panose="020F0502020204030204" pitchFamily="34" charset="0"/>
                <a:cs typeface="Calibri" panose="020F0502020204030204" pitchFamily="34" charset="0"/>
              </a:rPr>
              <a:t>carers’</a:t>
            </a:r>
            <a:r>
              <a:rPr lang="en-US" sz="2800" dirty="0">
                <a:latin typeface="Calibri" panose="020F0502020204030204" pitchFamily="34" charset="0"/>
                <a:cs typeface="Calibri" panose="020F0502020204030204" pitchFamily="34" charset="0"/>
              </a:rPr>
              <a:t> own physical , mental health and spiritual wellbeing.</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Information on relevant services and their access.</a:t>
            </a:r>
          </a:p>
          <a:p>
            <a:pPr lvl="1" algn="just">
              <a:lnSpc>
                <a:spcPct val="110000"/>
              </a:lnSpc>
              <a:spcBef>
                <a:spcPts val="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Advise on planning for the future.</a:t>
            </a: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1F1FE79F-CBAF-4703-B221-85D4A78A14F3}"/>
              </a:ext>
            </a:extLst>
          </p:cNvPr>
          <p:cNvSpPr txBox="1"/>
          <p:nvPr/>
        </p:nvSpPr>
        <p:spPr>
          <a:xfrm>
            <a:off x="410327" y="6269137"/>
            <a:ext cx="8469297" cy="461665"/>
          </a:xfrm>
          <a:prstGeom prst="rect">
            <a:avLst/>
          </a:prstGeom>
          <a:noFill/>
        </p:spPr>
        <p:txBody>
          <a:bodyPr wrap="square" rtlCol="0">
            <a:spAutoFit/>
          </a:bodyPr>
          <a:lstStyle/>
          <a:p>
            <a:pPr marL="268288" indent="-268288" algn="just"/>
            <a:r>
              <a:rPr lang="en-US" sz="1200" dirty="0">
                <a:latin typeface="Calibri" panose="020F0502020204030204" pitchFamily="34" charset="0"/>
                <a:cs typeface="Calibri" panose="020F0502020204030204" pitchFamily="34" charset="0"/>
              </a:rPr>
              <a:t>42. National Institute for Health and Care Excellence (NICE). Dementia: assessment, management and support for people living with dementia and their </a:t>
            </a:r>
            <a:r>
              <a:rPr lang="en-US" sz="1200" dirty="0" err="1">
                <a:latin typeface="Calibri" panose="020F0502020204030204" pitchFamily="34" charset="0"/>
                <a:cs typeface="Calibri" panose="020F0502020204030204" pitchFamily="34" charset="0"/>
              </a:rPr>
              <a:t>carers</a:t>
            </a:r>
            <a:r>
              <a:rPr lang="en-US" sz="1200" dirty="0">
                <a:latin typeface="Calibri" panose="020F0502020204030204" pitchFamily="34" charset="0"/>
                <a:cs typeface="Calibri" panose="020F0502020204030204" pitchFamily="34" charset="0"/>
              </a:rPr>
              <a:t>. London: NICE; 2018.</a:t>
            </a:r>
          </a:p>
        </p:txBody>
      </p:sp>
    </p:spTree>
    <p:extLst>
      <p:ext uri="{BB962C8B-B14F-4D97-AF65-F5344CB8AC3E}">
        <p14:creationId xmlns:p14="http://schemas.microsoft.com/office/powerpoint/2010/main" val="153817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37889" y="414291"/>
            <a:ext cx="8596668" cy="1320800"/>
          </a:xfrm>
        </p:spPr>
        <p:txBody>
          <a:bodyPr>
            <a:normAutofit/>
          </a:bodyPr>
          <a:lstStyle/>
          <a:p>
            <a:r>
              <a:rPr lang="en-MY" sz="4400" b="1" dirty="0">
                <a:solidFill>
                  <a:schemeClr val="accent1">
                    <a:lumMod val="75000"/>
                  </a:schemeClr>
                </a:solidFill>
                <a:cs typeface="Aharoni" panose="02010803020104030203" pitchFamily="2" charset="-79"/>
              </a:rPr>
              <a:t>B. Carer Training</a:t>
            </a:r>
            <a:r>
              <a:rPr lang="en-MY" sz="2400" b="1" dirty="0">
                <a:solidFill>
                  <a:schemeClr val="accent1">
                    <a:lumMod val="75000"/>
                  </a:schemeClr>
                </a:solidFill>
                <a:cs typeface="Aharoni" panose="02010803020104030203" pitchFamily="2" charset="-79"/>
              </a:rPr>
              <a:t>-2</a:t>
            </a:r>
            <a:endParaRPr lang="en-MY" sz="4400" b="1" dirty="0">
              <a:solidFill>
                <a:schemeClr val="accent1">
                  <a:lumMod val="75000"/>
                </a:schemeClr>
              </a:solidFill>
              <a:cs typeface="Aharoni" panose="02010803020104030203" pitchFamily="2" charset="-79"/>
            </a:endParaRPr>
          </a:p>
        </p:txBody>
      </p:sp>
      <p:grpSp>
        <p:nvGrpSpPr>
          <p:cNvPr id="9" name="Group 8">
            <a:extLst>
              <a:ext uri="{FF2B5EF4-FFF2-40B4-BE49-F238E27FC236}">
                <a16:creationId xmlns:a16="http://schemas.microsoft.com/office/drawing/2014/main" id="{396E1AC7-9B5A-4C14-9126-902A8FE5DCCC}"/>
              </a:ext>
            </a:extLst>
          </p:cNvPr>
          <p:cNvGrpSpPr/>
          <p:nvPr/>
        </p:nvGrpSpPr>
        <p:grpSpPr>
          <a:xfrm>
            <a:off x="9040535" y="6078799"/>
            <a:ext cx="3028428" cy="652003"/>
            <a:chOff x="5595456" y="4337108"/>
            <a:chExt cx="3028428" cy="652003"/>
          </a:xfrm>
        </p:grpSpPr>
        <p:sp>
          <p:nvSpPr>
            <p:cNvPr id="13" name="TextBox 12">
              <a:extLst>
                <a:ext uri="{FF2B5EF4-FFF2-40B4-BE49-F238E27FC236}">
                  <a16:creationId xmlns:a16="http://schemas.microsoft.com/office/drawing/2014/main" id="{BF5D4033-D46A-4273-B8AB-D8D9BE2C1F0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4" name="Picture 13">
              <a:extLst>
                <a:ext uri="{FF2B5EF4-FFF2-40B4-BE49-F238E27FC236}">
                  <a16:creationId xmlns:a16="http://schemas.microsoft.com/office/drawing/2014/main" id="{CA8B32BB-633E-4C56-B1C1-FCBE15D2C90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5" name="Picture 4">
            <a:extLst>
              <a:ext uri="{FF2B5EF4-FFF2-40B4-BE49-F238E27FC236}">
                <a16:creationId xmlns:a16="http://schemas.microsoft.com/office/drawing/2014/main" id="{D50A6522-6C37-70EB-8E20-57B4D912A6CF}"/>
              </a:ext>
            </a:extLst>
          </p:cNvPr>
          <p:cNvPicPr>
            <a:picLocks noChangeAspect="1"/>
          </p:cNvPicPr>
          <p:nvPr/>
        </p:nvPicPr>
        <p:blipFill>
          <a:blip r:embed="rId3"/>
          <a:stretch>
            <a:fillRect/>
          </a:stretch>
        </p:blipFill>
        <p:spPr>
          <a:xfrm>
            <a:off x="774522" y="2366565"/>
            <a:ext cx="10422542" cy="21248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48296682"/>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1003</Words>
  <Application>Microsoft Office PowerPoint</Application>
  <PresentationFormat>Widescreen</PresentationFormat>
  <Paragraphs>73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Aharoni</vt:lpstr>
      <vt:lpstr>Arial</vt:lpstr>
      <vt:lpstr>Berlin Sans FB Demi</vt:lpstr>
      <vt:lpstr>Calibri</vt:lpstr>
      <vt:lpstr>Trebuchet MS</vt:lpstr>
      <vt:lpstr>Wingdings</vt:lpstr>
      <vt:lpstr>Wingdings 3</vt:lpstr>
      <vt:lpstr>Facet</vt:lpstr>
      <vt:lpstr>PowerPoint Presentation</vt:lpstr>
      <vt:lpstr>Learning Objectives</vt:lpstr>
      <vt:lpstr>Caregiver Support</vt:lpstr>
      <vt:lpstr>Zarit  Burden  Scale</vt:lpstr>
      <vt:lpstr>Caregiver Support-2</vt:lpstr>
      <vt:lpstr>A. Respite Care</vt:lpstr>
      <vt:lpstr>A. Respite Care-2</vt:lpstr>
      <vt:lpstr>B. Carer Training</vt:lpstr>
      <vt:lpstr>B. Carer Training-2</vt:lpstr>
      <vt:lpstr>C. Spirituality And Religious Support</vt:lpstr>
      <vt:lpstr>Our concern with caregivers of PWD….</vt:lpstr>
      <vt:lpstr>Important points</vt:lpstr>
      <vt:lpstr>Appendix 11</vt:lpstr>
      <vt:lpstr>Appendix 12</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Ayuni</dc:creator>
  <cp:lastModifiedBy>Ayuni</cp:lastModifiedBy>
  <cp:revision>8</cp:revision>
  <dcterms:created xsi:type="dcterms:W3CDTF">2022-03-17T07:36:10Z</dcterms:created>
  <dcterms:modified xsi:type="dcterms:W3CDTF">2022-06-02T04:32:01Z</dcterms:modified>
</cp:coreProperties>
</file>